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1788" y="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63" y="-64154"/>
            <a:ext cx="6364013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337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7EF3ED3-A43B-4EB4-99D5-58ABA812E20B}" type="datetimeFigureOut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06/09/2022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1C95E05-D42F-4079-AFF9-25B0616FC185}" type="slidenum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852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92363" y="-64154"/>
            <a:ext cx="63640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0" y="6260306"/>
            <a:ext cx="9144000" cy="0"/>
          </a:xfrm>
          <a:prstGeom prst="line">
            <a:avLst/>
          </a:prstGeom>
          <a:noFill/>
          <a:ln w="12700">
            <a:gradFill>
              <a:gsLst>
                <a:gs pos="0">
                  <a:schemeClr val="bg2">
                    <a:lumMod val="25000"/>
                  </a:schemeClr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0"/>
            </a:gra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400">
              <a:solidFill>
                <a:prstClr val="black"/>
              </a:solidFill>
              <a:ea typeface="ＭＳ Ｐゴシック" charset="-128"/>
            </a:endParaRPr>
          </a:p>
        </p:txBody>
      </p:sp>
      <p:pic>
        <p:nvPicPr>
          <p:cNvPr id="1030" name="Picture 14" descr="AMParisTech.jpg                                                00086A5BMacintosh HD                   C2DAC9E8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1" y="6329166"/>
            <a:ext cx="1612241" cy="52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Image 10" descr="CNRSfilaire-gran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82282" y="6317705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ARTS-hd-logo-carnot-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1125" y="6354982"/>
            <a:ext cx="1092584" cy="510236"/>
          </a:xfrm>
          <a:prstGeom prst="rect">
            <a:avLst/>
          </a:prstGeom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78294" y="6317705"/>
            <a:ext cx="787050" cy="54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38" y="6446379"/>
            <a:ext cx="1233534" cy="24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336" y="-1"/>
            <a:ext cx="1789024" cy="124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38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mbria"/>
          <a:ea typeface="ＭＳ Ｐゴシック" charset="0"/>
          <a:cs typeface="Cambr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mbria"/>
          <a:ea typeface="Cambria" pitchFamily="-110" charset="0"/>
          <a:cs typeface="Cambria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imm.paris.ensam.fr/sites/default/files/AMV_MIS_Remboursement_frais_v5_recto_verso.xls" TargetMode="External"/><Relationship Id="rId2" Type="http://schemas.openxmlformats.org/officeDocument/2006/relationships/hyperlink" Target="http://pimm.paris.ensam.fr/sites/default/files/AMV_MIS_Demande%20Ordre%20de%20Missions%20pour%20les%20salari%C3%A9s%20AMVALOR_v5.xl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555776" y="182590"/>
            <a:ext cx="5899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Mission financée par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pour une personne salariée </a:t>
            </a:r>
            <a:r>
              <a:rPr lang="fr-FR" sz="2400" b="1" dirty="0" smtClean="0">
                <a:solidFill>
                  <a:srgbClr val="C00000"/>
                </a:solidFill>
                <a:ea typeface="ＭＳ Ｐゴシック" pitchFamily="-110" charset="-128"/>
              </a:rPr>
              <a:t>AMVALOR </a:t>
            </a: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(1/1)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5910" y="1006242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Préparer sa mission :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10610" y="1358763"/>
            <a:ext cx="91085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Remplir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le formulaire </a:t>
            </a:r>
            <a:r>
              <a:rPr lang="fr-FR" i="1" dirty="0">
                <a:solidFill>
                  <a:prstClr val="black"/>
                </a:solidFill>
                <a:ea typeface="ＭＳ Ｐゴシック" pitchFamily="-110" charset="-128"/>
                <a:hlinkClick r:id="rId2"/>
              </a:rPr>
              <a:t>demande de financement de mission Personnel </a:t>
            </a:r>
            <a:r>
              <a:rPr lang="fr-FR" i="1" dirty="0" smtClean="0">
                <a:solidFill>
                  <a:prstClr val="black"/>
                </a:solidFill>
                <a:ea typeface="ＭＳ Ｐゴシック" pitchFamily="-110" charset="-128"/>
                <a:hlinkClick r:id="rId2"/>
              </a:rPr>
              <a:t>AMVALOR</a:t>
            </a:r>
            <a:endParaRPr lang="fr-FR" i="1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(contrat 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AMV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imputé, objet, horaires-destination, couts estimés…)</a:t>
            </a:r>
            <a:b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</a:b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Si conférence, fournir le planning de la conférence afin de vérifier que vos dates de mission correspondent à celles de la conférence (au maximum un jour avant et un jour après pour voyage)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rgbClr val="C00000"/>
                </a:solidFill>
                <a:ea typeface="ＭＳ Ｐゴシック" pitchFamily="-110" charset="-128"/>
              </a:rPr>
              <a:t>dans Observations mentionner la commande des billets par ARTS</a:t>
            </a:r>
          </a:p>
          <a:p>
            <a:pPr marL="2857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/>
              <a:buChar char="F"/>
            </a:pP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Déposer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ces documents dans la bannette transparente </a:t>
            </a:r>
            <a:r>
              <a:rPr lang="fr-FR" b="1" dirty="0">
                <a:solidFill>
                  <a:schemeClr val="accent3">
                    <a:lumMod val="75000"/>
                  </a:schemeClr>
                </a:solidFill>
                <a:ea typeface="ＭＳ Ｐゴシック" pitchFamily="-110" charset="-128"/>
                <a:sym typeface="Wingdings"/>
              </a:rPr>
              <a:t>Missions </a:t>
            </a: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(devant le bureau H4.1.20)</a:t>
            </a:r>
            <a:endParaRPr lang="fr-FR" b="1" dirty="0">
              <a:solidFill>
                <a:prstClr val="black"/>
              </a:solidFill>
              <a:ea typeface="ＭＳ Ｐゴシック" pitchFamily="-110" charset="-128"/>
              <a:sym typeface="Wingdings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     Ils seront transmis à </a:t>
            </a: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AMVALOR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pour achat du billet (Véronique Da Rocha)</a:t>
            </a:r>
            <a:endParaRPr lang="fr-FR" b="1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34060" y="4776639"/>
            <a:ext cx="2843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Retour de mission :</a:t>
            </a:r>
            <a:r>
              <a:rPr lang="fr-FR" sz="2400" b="1" dirty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62146" y="3409478"/>
            <a:ext cx="257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Mission :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10610" y="3761453"/>
            <a:ext cx="8884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Conserver toutes les pièces justificatives : billets de transports compostés, notes de taxis, tickets de parking, facture d'hôtel et de restaurant …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prstClr val="black"/>
                </a:solidFill>
                <a:ea typeface="ＭＳ Ｐゴシック" pitchFamily="-110" charset="-128"/>
              </a:rPr>
              <a:t>N.B. : les reçus de carte bancaire ne sont pas valables.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dirty="0">
                <a:solidFill>
                  <a:prstClr val="black"/>
                </a:solidFill>
                <a:ea typeface="ＭＳ Ｐゴシック" pitchFamily="-110" charset="-128"/>
              </a:rPr>
              <a:t>N.B. : les remboursements se font aux frais réels</a:t>
            </a:r>
            <a:r>
              <a:rPr lang="fr-FR" sz="1200" dirty="0" smtClean="0">
                <a:solidFill>
                  <a:prstClr val="black"/>
                </a:solidFill>
                <a:ea typeface="ＭＳ Ｐゴシック" pitchFamily="-110" charset="-128"/>
              </a:rPr>
              <a:t>.</a:t>
            </a:r>
            <a:endParaRPr lang="fr-FR" sz="1200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95910" y="5085184"/>
            <a:ext cx="8498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</a:rPr>
              <a:t>Remplir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 (recto et verso) la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  <a:hlinkClick r:id="rId3"/>
              </a:rPr>
              <a:t>demande de remboursement de frais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avec pièces justificatives,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</a:rPr>
              <a:t>Déposer ces documents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dans la bannette transparente </a:t>
            </a:r>
            <a:r>
              <a:rPr lang="fr-FR" b="1" dirty="0" smtClean="0">
                <a:solidFill>
                  <a:schemeClr val="accent3">
                    <a:lumMod val="75000"/>
                  </a:schemeClr>
                </a:solidFill>
                <a:ea typeface="ＭＳ Ｐゴシック" pitchFamily="-110" charset="-128"/>
                <a:sym typeface="Wingdings"/>
              </a:rPr>
              <a:t>Missions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.</a:t>
            </a:r>
            <a:endParaRPr lang="fr-FR" dirty="0">
              <a:solidFill>
                <a:prstClr val="black"/>
              </a:solidFill>
              <a:ea typeface="ＭＳ Ｐゴシック" pitchFamily="-110" charset="-128"/>
              <a:sym typeface="Wingding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Ces documents seront transmis à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  <a:r>
              <a:rPr lang="fr-FR" smtClean="0">
                <a:solidFill>
                  <a:prstClr val="black"/>
                </a:solidFill>
                <a:ea typeface="ＭＳ Ｐゴシック" pitchFamily="-110" charset="-128"/>
              </a:rPr>
              <a:t>Amvalor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(Véronique Da Rocha).</a:t>
            </a:r>
          </a:p>
        </p:txBody>
      </p:sp>
    </p:spTree>
    <p:extLst>
      <p:ext uri="{BB962C8B-B14F-4D97-AF65-F5344CB8AC3E}">
        <p14:creationId xmlns:p14="http://schemas.microsoft.com/office/powerpoint/2010/main" val="288638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Nouvelle présentation">
  <a:themeElements>
    <a:clrScheme name="Personnalisé 1">
      <a:dk1>
        <a:sysClr val="windowText" lastClr="000000"/>
      </a:dk1>
      <a:lt1>
        <a:sysClr val="window" lastClr="FFFFFF"/>
      </a:lt1>
      <a:dk2>
        <a:srgbClr val="8DBFFF"/>
      </a:dk2>
      <a:lt2>
        <a:srgbClr val="C6DFFF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1962BB"/>
      </a:hlink>
      <a:folHlink>
        <a:srgbClr val="A3EC6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1765</TotalTime>
  <Words>204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ＭＳ Ｐゴシック</vt:lpstr>
      <vt:lpstr>Cambria</vt:lpstr>
      <vt:lpstr>Times</vt:lpstr>
      <vt:lpstr>Wingdings</vt:lpstr>
      <vt:lpstr>1_Nouvelle présentation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vales</dc:creator>
  <cp:lastModifiedBy>SCHRIVE Christine</cp:lastModifiedBy>
  <cp:revision>7</cp:revision>
  <dcterms:created xsi:type="dcterms:W3CDTF">2016-03-17T05:51:44Z</dcterms:created>
  <dcterms:modified xsi:type="dcterms:W3CDTF">2022-09-06T10:13:18Z</dcterms:modified>
</cp:coreProperties>
</file>